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29EF3596-DF97-4605-88C4-E1D6634C1B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38" name="Group 72">
            <a:extLst>
              <a:ext uri="{FF2B5EF4-FFF2-40B4-BE49-F238E27FC236}">
                <a16:creationId xmlns:a16="http://schemas.microsoft.com/office/drawing/2014/main" id="{A04CF5AE-1525-458C-805A-277612287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bg2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74" name="Rectangle 5">
              <a:extLst>
                <a:ext uri="{FF2B5EF4-FFF2-40B4-BE49-F238E27FC236}">
                  <a16:creationId xmlns:a16="http://schemas.microsoft.com/office/drawing/2014/main" id="{75184BC4-A6A5-41B7-9463-51287F8C98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5" name="Freeform 6">
              <a:extLst>
                <a:ext uri="{FF2B5EF4-FFF2-40B4-BE49-F238E27FC236}">
                  <a16:creationId xmlns:a16="http://schemas.microsoft.com/office/drawing/2014/main" id="{847CE477-1D61-4F65-A819-156F30645C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7">
              <a:extLst>
                <a:ext uri="{FF2B5EF4-FFF2-40B4-BE49-F238E27FC236}">
                  <a16:creationId xmlns:a16="http://schemas.microsoft.com/office/drawing/2014/main" id="{0168D70C-C0A3-4080-935A-4C7D34D1FD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Rectangle 8">
              <a:extLst>
                <a:ext uri="{FF2B5EF4-FFF2-40B4-BE49-F238E27FC236}">
                  <a16:creationId xmlns:a16="http://schemas.microsoft.com/office/drawing/2014/main" id="{4BFE52DB-6074-4322-91A0-BA19AC6534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8" name="Freeform 9">
              <a:extLst>
                <a:ext uri="{FF2B5EF4-FFF2-40B4-BE49-F238E27FC236}">
                  <a16:creationId xmlns:a16="http://schemas.microsoft.com/office/drawing/2014/main" id="{15482A31-6AFE-4781-B3EC-26CF5A34CC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0">
              <a:extLst>
                <a:ext uri="{FF2B5EF4-FFF2-40B4-BE49-F238E27FC236}">
                  <a16:creationId xmlns:a16="http://schemas.microsoft.com/office/drawing/2014/main" id="{A2F5607A-50CD-401B-AA0D-375828CC2B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1">
              <a:extLst>
                <a:ext uri="{FF2B5EF4-FFF2-40B4-BE49-F238E27FC236}">
                  <a16:creationId xmlns:a16="http://schemas.microsoft.com/office/drawing/2014/main" id="{E2065C15-E60F-4857-877B-1F8235F9AC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2">
              <a:extLst>
                <a:ext uri="{FF2B5EF4-FFF2-40B4-BE49-F238E27FC236}">
                  <a16:creationId xmlns:a16="http://schemas.microsoft.com/office/drawing/2014/main" id="{10515003-9E36-4383-852B-C467122CD4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13">
              <a:extLst>
                <a:ext uri="{FF2B5EF4-FFF2-40B4-BE49-F238E27FC236}">
                  <a16:creationId xmlns:a16="http://schemas.microsoft.com/office/drawing/2014/main" id="{F6809E31-CFB3-4460-A5B9-9B5D20C4D2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14">
              <a:extLst>
                <a:ext uri="{FF2B5EF4-FFF2-40B4-BE49-F238E27FC236}">
                  <a16:creationId xmlns:a16="http://schemas.microsoft.com/office/drawing/2014/main" id="{A4181E6F-BF0F-40DF-B995-3E6E1D016D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15">
              <a:extLst>
                <a:ext uri="{FF2B5EF4-FFF2-40B4-BE49-F238E27FC236}">
                  <a16:creationId xmlns:a16="http://schemas.microsoft.com/office/drawing/2014/main" id="{21ECCFEF-1B38-4DA5-BE12-61FC280572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16">
              <a:extLst>
                <a:ext uri="{FF2B5EF4-FFF2-40B4-BE49-F238E27FC236}">
                  <a16:creationId xmlns:a16="http://schemas.microsoft.com/office/drawing/2014/main" id="{EF7B7547-12E7-424A-B8A2-836C862B0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17">
              <a:extLst>
                <a:ext uri="{FF2B5EF4-FFF2-40B4-BE49-F238E27FC236}">
                  <a16:creationId xmlns:a16="http://schemas.microsoft.com/office/drawing/2014/main" id="{ED73F691-9932-4DF3-9C00-5FB99E59B1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18">
              <a:extLst>
                <a:ext uri="{FF2B5EF4-FFF2-40B4-BE49-F238E27FC236}">
                  <a16:creationId xmlns:a16="http://schemas.microsoft.com/office/drawing/2014/main" id="{FC1D4D7C-DDA0-4901-B134-3A4F498A4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19">
              <a:extLst>
                <a:ext uri="{FF2B5EF4-FFF2-40B4-BE49-F238E27FC236}">
                  <a16:creationId xmlns:a16="http://schemas.microsoft.com/office/drawing/2014/main" id="{1D667447-7CCB-4723-98DC-3B6243BB5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0">
              <a:extLst>
                <a:ext uri="{FF2B5EF4-FFF2-40B4-BE49-F238E27FC236}">
                  <a16:creationId xmlns:a16="http://schemas.microsoft.com/office/drawing/2014/main" id="{3205CA6A-75CC-441A-A983-276CC72438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1">
              <a:extLst>
                <a:ext uri="{FF2B5EF4-FFF2-40B4-BE49-F238E27FC236}">
                  <a16:creationId xmlns:a16="http://schemas.microsoft.com/office/drawing/2014/main" id="{97C5F7AB-65D8-48CC-ABE1-4E6FCC596D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2">
              <a:extLst>
                <a:ext uri="{FF2B5EF4-FFF2-40B4-BE49-F238E27FC236}">
                  <a16:creationId xmlns:a16="http://schemas.microsoft.com/office/drawing/2014/main" id="{9D2DE9CF-1915-4458-8504-23EE23C703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23">
              <a:extLst>
                <a:ext uri="{FF2B5EF4-FFF2-40B4-BE49-F238E27FC236}">
                  <a16:creationId xmlns:a16="http://schemas.microsoft.com/office/drawing/2014/main" id="{875539DD-1581-4269-9977-2AD4EC61A0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24">
              <a:extLst>
                <a:ext uri="{FF2B5EF4-FFF2-40B4-BE49-F238E27FC236}">
                  <a16:creationId xmlns:a16="http://schemas.microsoft.com/office/drawing/2014/main" id="{4F35F98A-A81D-4A28-B3EF-AA4CF85525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25">
              <a:extLst>
                <a:ext uri="{FF2B5EF4-FFF2-40B4-BE49-F238E27FC236}">
                  <a16:creationId xmlns:a16="http://schemas.microsoft.com/office/drawing/2014/main" id="{2F4C3514-1560-4004-BACC-31CAF69A9F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Freeform 26">
              <a:extLst>
                <a:ext uri="{FF2B5EF4-FFF2-40B4-BE49-F238E27FC236}">
                  <a16:creationId xmlns:a16="http://schemas.microsoft.com/office/drawing/2014/main" id="{759492B1-819E-4D36-8684-DE6269CD9F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6" name="Freeform 27">
              <a:extLst>
                <a:ext uri="{FF2B5EF4-FFF2-40B4-BE49-F238E27FC236}">
                  <a16:creationId xmlns:a16="http://schemas.microsoft.com/office/drawing/2014/main" id="{6D37E5FF-AC11-4600-A1A7-5A79E89878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28">
              <a:extLst>
                <a:ext uri="{FF2B5EF4-FFF2-40B4-BE49-F238E27FC236}">
                  <a16:creationId xmlns:a16="http://schemas.microsoft.com/office/drawing/2014/main" id="{71BEA79E-EC3A-49E3-BF83-FD38146C2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29">
              <a:extLst>
                <a:ext uri="{FF2B5EF4-FFF2-40B4-BE49-F238E27FC236}">
                  <a16:creationId xmlns:a16="http://schemas.microsoft.com/office/drawing/2014/main" id="{628003CD-17C2-4EF6-9422-BCC831E6E0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0">
              <a:extLst>
                <a:ext uri="{FF2B5EF4-FFF2-40B4-BE49-F238E27FC236}">
                  <a16:creationId xmlns:a16="http://schemas.microsoft.com/office/drawing/2014/main" id="{1116C327-1D14-460A-A6E2-78987B1492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1">
              <a:extLst>
                <a:ext uri="{FF2B5EF4-FFF2-40B4-BE49-F238E27FC236}">
                  <a16:creationId xmlns:a16="http://schemas.microsoft.com/office/drawing/2014/main" id="{BE5E6917-BBB5-46D6-A9EF-108A2A621F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2">
              <a:extLst>
                <a:ext uri="{FF2B5EF4-FFF2-40B4-BE49-F238E27FC236}">
                  <a16:creationId xmlns:a16="http://schemas.microsoft.com/office/drawing/2014/main" id="{15AE5B56-D24B-45D6-B264-EFD2BCFDE4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Rectangle 33">
              <a:extLst>
                <a:ext uri="{FF2B5EF4-FFF2-40B4-BE49-F238E27FC236}">
                  <a16:creationId xmlns:a16="http://schemas.microsoft.com/office/drawing/2014/main" id="{3F5649DF-34D2-42EB-AEA0-DB38895E79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3" name="Freeform 34">
              <a:extLst>
                <a:ext uri="{FF2B5EF4-FFF2-40B4-BE49-F238E27FC236}">
                  <a16:creationId xmlns:a16="http://schemas.microsoft.com/office/drawing/2014/main" id="{908BA6A2-58E6-4EF1-B21C-C129AD44AF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35">
              <a:extLst>
                <a:ext uri="{FF2B5EF4-FFF2-40B4-BE49-F238E27FC236}">
                  <a16:creationId xmlns:a16="http://schemas.microsoft.com/office/drawing/2014/main" id="{FF764234-DCC8-409D-9589-60BA5BEBD1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36">
              <a:extLst>
                <a:ext uri="{FF2B5EF4-FFF2-40B4-BE49-F238E27FC236}">
                  <a16:creationId xmlns:a16="http://schemas.microsoft.com/office/drawing/2014/main" id="{672EDBF1-5836-45EE-ACAA-026F06E612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37">
              <a:extLst>
                <a:ext uri="{FF2B5EF4-FFF2-40B4-BE49-F238E27FC236}">
                  <a16:creationId xmlns:a16="http://schemas.microsoft.com/office/drawing/2014/main" id="{32EDE749-EE15-49ED-A703-EB5B8296FC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Freeform 38">
              <a:extLst>
                <a:ext uri="{FF2B5EF4-FFF2-40B4-BE49-F238E27FC236}">
                  <a16:creationId xmlns:a16="http://schemas.microsoft.com/office/drawing/2014/main" id="{ECAFA4A1-3EFA-41E8-8124-5BD1A7FD33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8" name="Freeform 39">
              <a:extLst>
                <a:ext uri="{FF2B5EF4-FFF2-40B4-BE49-F238E27FC236}">
                  <a16:creationId xmlns:a16="http://schemas.microsoft.com/office/drawing/2014/main" id="{5FC977BF-3314-4C13-949F-F7005E49AF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0">
              <a:extLst>
                <a:ext uri="{FF2B5EF4-FFF2-40B4-BE49-F238E27FC236}">
                  <a16:creationId xmlns:a16="http://schemas.microsoft.com/office/drawing/2014/main" id="{FFE293AA-EA29-496D-B73C-DD63AA5CED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1">
              <a:extLst>
                <a:ext uri="{FF2B5EF4-FFF2-40B4-BE49-F238E27FC236}">
                  <a16:creationId xmlns:a16="http://schemas.microsoft.com/office/drawing/2014/main" id="{555B5CF2-EB1C-4BAF-831C-F7563748F4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2">
              <a:extLst>
                <a:ext uri="{FF2B5EF4-FFF2-40B4-BE49-F238E27FC236}">
                  <a16:creationId xmlns:a16="http://schemas.microsoft.com/office/drawing/2014/main" id="{6C35CEC0-2B0B-4B96-A85B-170DFCE739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43">
              <a:extLst>
                <a:ext uri="{FF2B5EF4-FFF2-40B4-BE49-F238E27FC236}">
                  <a16:creationId xmlns:a16="http://schemas.microsoft.com/office/drawing/2014/main" id="{4479BA0E-1F0F-44CC-B967-41E59E556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44">
              <a:extLst>
                <a:ext uri="{FF2B5EF4-FFF2-40B4-BE49-F238E27FC236}">
                  <a16:creationId xmlns:a16="http://schemas.microsoft.com/office/drawing/2014/main" id="{0EA2BA01-0538-42E6-94BA-FC5ADB2DE1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Rectangle 45">
              <a:extLst>
                <a:ext uri="{FF2B5EF4-FFF2-40B4-BE49-F238E27FC236}">
                  <a16:creationId xmlns:a16="http://schemas.microsoft.com/office/drawing/2014/main" id="{03F7E47C-F027-4901-A6C8-390843EE3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15" name="Freeform 46">
              <a:extLst>
                <a:ext uri="{FF2B5EF4-FFF2-40B4-BE49-F238E27FC236}">
                  <a16:creationId xmlns:a16="http://schemas.microsoft.com/office/drawing/2014/main" id="{28E1E440-AFF9-4333-83FE-EE96FF139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47">
              <a:extLst>
                <a:ext uri="{FF2B5EF4-FFF2-40B4-BE49-F238E27FC236}">
                  <a16:creationId xmlns:a16="http://schemas.microsoft.com/office/drawing/2014/main" id="{303A70BD-0FF2-440D-BE34-940EEC170D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48">
              <a:extLst>
                <a:ext uri="{FF2B5EF4-FFF2-40B4-BE49-F238E27FC236}">
                  <a16:creationId xmlns:a16="http://schemas.microsoft.com/office/drawing/2014/main" id="{E9E7E43D-CEBC-4F5A-9849-06150C6F56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49">
              <a:extLst>
                <a:ext uri="{FF2B5EF4-FFF2-40B4-BE49-F238E27FC236}">
                  <a16:creationId xmlns:a16="http://schemas.microsoft.com/office/drawing/2014/main" id="{DB41515B-EB52-4FB6-9ED6-AFDF7598F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0">
              <a:extLst>
                <a:ext uri="{FF2B5EF4-FFF2-40B4-BE49-F238E27FC236}">
                  <a16:creationId xmlns:a16="http://schemas.microsoft.com/office/drawing/2014/main" id="{325F3C87-07A2-4F10-AFAB-254EC057F9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1">
              <a:extLst>
                <a:ext uri="{FF2B5EF4-FFF2-40B4-BE49-F238E27FC236}">
                  <a16:creationId xmlns:a16="http://schemas.microsoft.com/office/drawing/2014/main" id="{8A65FB10-C150-41C0-AE33-92EA10D29C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1" name="Freeform 52">
              <a:extLst>
                <a:ext uri="{FF2B5EF4-FFF2-40B4-BE49-F238E27FC236}">
                  <a16:creationId xmlns:a16="http://schemas.microsoft.com/office/drawing/2014/main" id="{87206993-1AA8-4179-B1AE-7486E1FA08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2" name="Freeform 53">
              <a:extLst>
                <a:ext uri="{FF2B5EF4-FFF2-40B4-BE49-F238E27FC236}">
                  <a16:creationId xmlns:a16="http://schemas.microsoft.com/office/drawing/2014/main" id="{85A838BB-56EF-47B9-B613-2EC774731E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3" name="Freeform 54">
              <a:extLst>
                <a:ext uri="{FF2B5EF4-FFF2-40B4-BE49-F238E27FC236}">
                  <a16:creationId xmlns:a16="http://schemas.microsoft.com/office/drawing/2014/main" id="{E7A25950-F58D-4098-9824-C8518F323E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4" name="Freeform 55">
              <a:extLst>
                <a:ext uri="{FF2B5EF4-FFF2-40B4-BE49-F238E27FC236}">
                  <a16:creationId xmlns:a16="http://schemas.microsoft.com/office/drawing/2014/main" id="{3CD280DC-A611-4DAC-BC0C-070097BBE8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5" name="Freeform 56">
              <a:extLst>
                <a:ext uri="{FF2B5EF4-FFF2-40B4-BE49-F238E27FC236}">
                  <a16:creationId xmlns:a16="http://schemas.microsoft.com/office/drawing/2014/main" id="{88921E44-6C5B-4CD9-8347-604B039BAC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6" name="Freeform 57">
              <a:extLst>
                <a:ext uri="{FF2B5EF4-FFF2-40B4-BE49-F238E27FC236}">
                  <a16:creationId xmlns:a16="http://schemas.microsoft.com/office/drawing/2014/main" id="{311649F5-0FA2-4ED1-9C27-5EFF64007A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7" name="Freeform 58">
              <a:extLst>
                <a:ext uri="{FF2B5EF4-FFF2-40B4-BE49-F238E27FC236}">
                  <a16:creationId xmlns:a16="http://schemas.microsoft.com/office/drawing/2014/main" id="{F94683F6-FEDA-4D28-9E9F-557699D6A3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pic>
        <p:nvPicPr>
          <p:cNvPr id="1039" name="Picture 2">
            <a:extLst>
              <a:ext uri="{FF2B5EF4-FFF2-40B4-BE49-F238E27FC236}">
                <a16:creationId xmlns:a16="http://schemas.microsoft.com/office/drawing/2014/main" id="{EE045C80-5D28-4F64-9892-322DA1D23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" y="-3747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BE8DCD5-D147-4EE5-A6F8-15C5FF41C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6230" y="2393157"/>
            <a:ext cx="5201086" cy="2396681"/>
          </a:xfrm>
        </p:spPr>
        <p:txBody>
          <a:bodyPr>
            <a:noAutofit/>
          </a:bodyPr>
          <a:lstStyle/>
          <a:p>
            <a:pPr algn="ctr"/>
            <a:r>
              <a:rPr lang="en-CA" sz="6000" dirty="0">
                <a:solidFill>
                  <a:srgbClr val="FFFFFF"/>
                </a:solidFill>
              </a:rPr>
              <a:t>SHINING ARMOUR</a:t>
            </a:r>
            <a:br>
              <a:rPr lang="en-CA" sz="6000" dirty="0">
                <a:solidFill>
                  <a:srgbClr val="FFFFFF"/>
                </a:solidFill>
              </a:rPr>
            </a:br>
            <a:r>
              <a:rPr lang="en-CA" sz="6000" dirty="0">
                <a:solidFill>
                  <a:srgbClr val="FFFFFF"/>
                </a:solidFill>
              </a:rPr>
              <a:t>AWARD </a:t>
            </a:r>
            <a:br>
              <a:rPr lang="en-CA" sz="6000" dirty="0">
                <a:solidFill>
                  <a:srgbClr val="FFFFFF"/>
                </a:solidFill>
              </a:rPr>
            </a:br>
            <a:r>
              <a:rPr lang="en-CA" sz="6000" dirty="0">
                <a:solidFill>
                  <a:srgbClr val="FFFFFF"/>
                </a:solidFill>
              </a:rPr>
              <a:t>PROGRAM</a:t>
            </a:r>
          </a:p>
        </p:txBody>
      </p:sp>
      <p:sp useBgFill="1">
        <p:nvSpPr>
          <p:cNvPr id="131" name="Round Diagonal Corner Rectangle 6">
            <a:extLst>
              <a:ext uri="{FF2B5EF4-FFF2-40B4-BE49-F238E27FC236}">
                <a16:creationId xmlns:a16="http://schemas.microsoft.com/office/drawing/2014/main" id="{0F4BA0F2-1035-4F3D-B3FE-C551450E42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0945" y="808057"/>
            <a:ext cx="3821429" cy="5234394"/>
          </a:xfrm>
          <a:prstGeom prst="round2DiagRect">
            <a:avLst>
              <a:gd name="adj1" fmla="val 11323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Image result for kofc shining armor award">
            <a:extLst>
              <a:ext uri="{FF2B5EF4-FFF2-40B4-BE49-F238E27FC236}">
                <a16:creationId xmlns:a16="http://schemas.microsoft.com/office/drawing/2014/main" id="{5468A8B2-D9C4-4B69-9E20-848846969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2340" y="1458276"/>
            <a:ext cx="3178638" cy="3933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3888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71282-C357-436B-882B-1465AD6EC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PROGRAM REQUIREMENTS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7533A-916E-4F41-BFD9-8DB192305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Be involved in at least three council service programs</a:t>
            </a:r>
          </a:p>
          <a:p>
            <a:r>
              <a:rPr lang="en-CA" sz="3200" strike="sngStrike" dirty="0"/>
              <a:t>Attend at least three council business meetings</a:t>
            </a:r>
          </a:p>
          <a:p>
            <a:r>
              <a:rPr lang="en-CA" sz="3200" dirty="0"/>
              <a:t>Receive their Formation (2</a:t>
            </a:r>
            <a:r>
              <a:rPr lang="en-CA" sz="3200" baseline="30000" dirty="0"/>
              <a:t>nd</a:t>
            </a:r>
            <a:r>
              <a:rPr lang="en-CA" sz="3200" dirty="0"/>
              <a:t>) and Knighthood (3</a:t>
            </a:r>
            <a:r>
              <a:rPr lang="en-CA" sz="3200" baseline="30000" dirty="0"/>
              <a:t>rd</a:t>
            </a:r>
            <a:r>
              <a:rPr lang="en-CA" sz="3200" dirty="0"/>
              <a:t>) degrees</a:t>
            </a:r>
          </a:p>
          <a:p>
            <a:r>
              <a:rPr lang="en-CA" sz="3200" dirty="0"/>
              <a:t>Meet with their council’s insurance representative</a:t>
            </a:r>
          </a:p>
          <a:p>
            <a:r>
              <a:rPr lang="en-CA" sz="3200" dirty="0"/>
              <a:t>Recruit at least one new member</a:t>
            </a:r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4155609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C4F37-E220-4167-88A5-304B443F7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WHY USE THIS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B9E8C-19D9-42B9-9BA2-0F540B088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19743"/>
            <a:ext cx="9905999" cy="4071458"/>
          </a:xfrm>
        </p:spPr>
        <p:txBody>
          <a:bodyPr>
            <a:normAutofit fontScale="70000" lnSpcReduction="20000"/>
          </a:bodyPr>
          <a:lstStyle/>
          <a:p>
            <a:r>
              <a:rPr lang="en-CA" sz="3200" dirty="0"/>
              <a:t>INCREASE MEMBERSHIP/INSURANCE QUOTAS</a:t>
            </a:r>
          </a:p>
          <a:p>
            <a:r>
              <a:rPr lang="en-CA" sz="3200" dirty="0"/>
              <a:t>ACHIEVERS ARE LESS LIKELY TO LEAVE COUNCIL (RETENTION)</a:t>
            </a:r>
          </a:p>
          <a:p>
            <a:r>
              <a:rPr lang="en-CA" sz="3200" dirty="0"/>
              <a:t>MORE ASSISTANCE AT COUNCIL FAITH IN ACTION PROGRAMS/EVENTS</a:t>
            </a:r>
          </a:p>
          <a:p>
            <a:r>
              <a:rPr lang="en-CA" sz="3200" dirty="0"/>
              <a:t>MEMBERS RECEIVE A FEELING OF ACCOMPLISHMENT AND A POSITIVE MEMBERSHIP EXPERIENCE</a:t>
            </a:r>
          </a:p>
          <a:p>
            <a:r>
              <a:rPr lang="en-CA" sz="3200" dirty="0"/>
              <a:t>WILL CREATE A CULTURE OF ACCOUNTABILITY WITHIN YOUR COUNCILS (LEADERSHIP DEVELOPMENT, REVEAL FUTURE LEADERS)</a:t>
            </a:r>
          </a:p>
          <a:p>
            <a:r>
              <a:rPr lang="en-CA" sz="3200" dirty="0"/>
              <a:t>IT IS DUPLICATABLE ( EASY TO FOLLOW GUIDE,  NO NEED TO REINVENT THE WHEEL)</a:t>
            </a:r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707257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5F1F9-5549-4FC6-A440-0AE5C81E9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PRESENTING THE AWARD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54F35-B4ED-4E50-95E5-EA3A70652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sz="3200" dirty="0"/>
              <a:t>PRESENT WERE MANY PEOPLE WILL SEE TO MOTIVATE OTHERS TO WANT THE SAME </a:t>
            </a:r>
          </a:p>
          <a:p>
            <a:r>
              <a:rPr lang="en-CA" sz="3200" dirty="0"/>
              <a:t>ASK FATHER TO PRESENT THE AWARD AND BLESS PIN AFTER MASS </a:t>
            </a:r>
          </a:p>
          <a:p>
            <a:r>
              <a:rPr lang="en-CA" sz="3200" dirty="0"/>
              <a:t>PROVIDE INCENTIVES FOR ACHIEVERS (annual banquets, ceremonial baldrics, swag, etc.)</a:t>
            </a:r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267735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55C98-0268-4574-A6E4-3EF162ADE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YOU NEED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E3A63-F260-42F9-BB40-817092C33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770078"/>
            <a:ext cx="9905998" cy="4617470"/>
          </a:xfrm>
        </p:spPr>
        <p:txBody>
          <a:bodyPr>
            <a:normAutofit/>
          </a:bodyPr>
          <a:lstStyle/>
          <a:p>
            <a:r>
              <a:rPr lang="en-CA" sz="3200" dirty="0"/>
              <a:t>Brochures #4297 (EN/FR)</a:t>
            </a:r>
          </a:p>
          <a:p>
            <a:r>
              <a:rPr lang="en-CA" sz="3200" dirty="0"/>
              <a:t>Qualification Cards #4292 (EN/FR)</a:t>
            </a:r>
          </a:p>
          <a:p>
            <a:pPr marL="0" indent="0">
              <a:buNone/>
            </a:pPr>
            <a:r>
              <a:rPr lang="en-CA" sz="3200" dirty="0"/>
              <a:t>Help new members keep track of their progress toward attaining the “Shining Armor Award” as their grand knight verifies each completed requirement. </a:t>
            </a:r>
          </a:p>
          <a:p>
            <a:pPr marL="0" indent="0">
              <a:buNone/>
            </a:pPr>
            <a:r>
              <a:rPr lang="en-CA" sz="3200" dirty="0"/>
              <a:t>These cards are available at no charge.</a:t>
            </a:r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920776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55C98-0268-4574-A6E4-3EF162ADE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YOU NEED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E3A63-F260-42F9-BB40-817092C33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305878"/>
            <a:ext cx="9905999" cy="4081670"/>
          </a:xfrm>
        </p:spPr>
        <p:txBody>
          <a:bodyPr>
            <a:normAutofit/>
          </a:bodyPr>
          <a:lstStyle/>
          <a:p>
            <a:r>
              <a:rPr lang="en-CA" sz="3200" dirty="0"/>
              <a:t>Certificates of Recognition #4293 (EN/FR)</a:t>
            </a:r>
          </a:p>
          <a:p>
            <a:pPr marL="0" indent="0">
              <a:buNone/>
            </a:pPr>
            <a:r>
              <a:rPr lang="en-CA" sz="3200" dirty="0"/>
              <a:t>Are a special way to commemorate the hard work of these new Knights. </a:t>
            </a:r>
          </a:p>
          <a:p>
            <a:pPr marL="0" indent="0">
              <a:buNone/>
            </a:pPr>
            <a:r>
              <a:rPr lang="en-CA" sz="3200" dirty="0"/>
              <a:t>These certificates are available for .25 each.</a:t>
            </a:r>
          </a:p>
          <a:p>
            <a:pPr marL="0" indent="0">
              <a:buNone/>
            </a:pP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798028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55C98-0268-4574-A6E4-3EF162ADE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YOU NEED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E3A63-F260-42F9-BB40-817092C33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411896"/>
            <a:ext cx="9905999" cy="3975652"/>
          </a:xfrm>
        </p:spPr>
        <p:txBody>
          <a:bodyPr>
            <a:normAutofit/>
          </a:bodyPr>
          <a:lstStyle/>
          <a:p>
            <a:r>
              <a:rPr lang="en-CA" sz="3200" dirty="0"/>
              <a:t>“Shining Armor” Lapel Pins #1700 (EN/FR)</a:t>
            </a:r>
          </a:p>
          <a:p>
            <a:pPr marL="0" indent="0">
              <a:buNone/>
            </a:pPr>
            <a:r>
              <a:rPr lang="en-CA" sz="3200" dirty="0"/>
              <a:t>Will not only be an honor for those who earn them to wear them, but they will also serve as a promotion for the program to other new Knights. </a:t>
            </a:r>
          </a:p>
          <a:p>
            <a:pPr marL="0" indent="0">
              <a:buNone/>
            </a:pPr>
            <a:endParaRPr lang="en-CA" sz="3200" dirty="0"/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02563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33F48-48D0-4809-96A4-B4C3F5C7B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 SUMMARY/TAKE AWAY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DAB12-581A-4E5D-A8A0-6E948201F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3200" dirty="0"/>
              <a:t>THIS IS A BACK TO BASIC APPROACH FOCUSING ON RELATIONSHIPS WITH OUR NEW BROTHER KNIGHTS. MAKE THE TIME-TAKE THE TIME (FIND THEIR WHYS FROM INTEREST SURVEY)</a:t>
            </a:r>
          </a:p>
          <a:p>
            <a:r>
              <a:rPr lang="en-CA" sz="3200" dirty="0"/>
              <a:t>DISTRICT DEPUTIES-PROMOTE THIS AT YOUR NEXT DISTRICT MEETING, HAVE YOUR COUNCILS PROMOTE IT AT PROSPECT INTERVIEW AND AT ALL DEGREES </a:t>
            </a:r>
          </a:p>
          <a:p>
            <a:pPr marL="0" indent="0">
              <a:buNone/>
            </a:pPr>
            <a:endParaRPr lang="en-CA" sz="3200" dirty="0"/>
          </a:p>
          <a:p>
            <a:pPr marL="0" indent="0">
              <a:buNone/>
            </a:pP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27564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E18DF-65EE-4E33-875B-35D0729A7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 SUMMARY/TAKE AWAY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67B17-ECD5-4BC4-A527-36E98F0C5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891678"/>
            <a:ext cx="9905999" cy="3541714"/>
          </a:xfrm>
        </p:spPr>
        <p:txBody>
          <a:bodyPr>
            <a:noAutofit/>
          </a:bodyPr>
          <a:lstStyle/>
          <a:p>
            <a:r>
              <a:rPr lang="en-CA" sz="3200" dirty="0"/>
              <a:t>FOR THIS TO WORK,  A MENTOR NEEDS TO BE ASSIGNED TO THE NEW KNIGHT TILL ACHIEVEMENT</a:t>
            </a:r>
          </a:p>
          <a:p>
            <a:r>
              <a:rPr lang="en-CA" sz="3200" dirty="0"/>
              <a:t>ACHIEVER WILL THEN DUPLICATE, BECOME A MENTOR TO A NEW KNIGHT (A LEADER IS BORN!)</a:t>
            </a:r>
          </a:p>
          <a:p>
            <a:r>
              <a:rPr lang="en-CA" sz="3200" dirty="0"/>
              <a:t>THIS WORKS IF YOU WORK IT!</a:t>
            </a:r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6699799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397</Words>
  <Application>Microsoft Office PowerPoint</Application>
  <PresentationFormat>Widescreen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Tw Cen MT</vt:lpstr>
      <vt:lpstr>Circuit</vt:lpstr>
      <vt:lpstr>SHINING ARMOUR AWARD  PROGRAM</vt:lpstr>
      <vt:lpstr>PROGRAM REQUIREMENTS </vt:lpstr>
      <vt:lpstr>WHY USE THIS PROGRAM</vt:lpstr>
      <vt:lpstr>PRESENTING THE AWARD</vt:lpstr>
      <vt:lpstr>WHAT YOU NEED </vt:lpstr>
      <vt:lpstr>WHAT YOU NEED</vt:lpstr>
      <vt:lpstr>WHAT YOU NEED</vt:lpstr>
      <vt:lpstr>IN SUMMARY/TAKE AWAY</vt:lpstr>
      <vt:lpstr>IN SUMMARY/TAKE AWAY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SHINING ARMOUR AWARD  PROGRAM</dc:title>
  <dc:creator>District Deputy 115</dc:creator>
  <cp:lastModifiedBy>Denis La Salle</cp:lastModifiedBy>
  <cp:revision>17</cp:revision>
  <cp:lastPrinted>2018-11-24T14:07:55Z</cp:lastPrinted>
  <dcterms:created xsi:type="dcterms:W3CDTF">2018-11-20T19:45:45Z</dcterms:created>
  <dcterms:modified xsi:type="dcterms:W3CDTF">2019-07-03T16:07:02Z</dcterms:modified>
</cp:coreProperties>
</file>